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8" r:id="rId2"/>
    <p:sldMasterId id="2147483712" r:id="rId3"/>
  </p:sldMasterIdLst>
  <p:notesMasterIdLst>
    <p:notesMasterId r:id="rId52"/>
  </p:notesMasterIdLst>
  <p:sldIdLst>
    <p:sldId id="275" r:id="rId4"/>
    <p:sldId id="270" r:id="rId5"/>
    <p:sldId id="274" r:id="rId6"/>
    <p:sldId id="281" r:id="rId7"/>
    <p:sldId id="273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5" r:id="rId16"/>
    <p:sldId id="284" r:id="rId17"/>
    <p:sldId id="286" r:id="rId18"/>
    <p:sldId id="287" r:id="rId19"/>
    <p:sldId id="288" r:id="rId20"/>
    <p:sldId id="292" r:id="rId21"/>
    <p:sldId id="291" r:id="rId22"/>
    <p:sldId id="290" r:id="rId23"/>
    <p:sldId id="289" r:id="rId24"/>
    <p:sldId id="306" r:id="rId25"/>
    <p:sldId id="307" r:id="rId26"/>
    <p:sldId id="308" r:id="rId27"/>
    <p:sldId id="309" r:id="rId28"/>
    <p:sldId id="310" r:id="rId29"/>
    <p:sldId id="311" r:id="rId30"/>
    <p:sldId id="326" r:id="rId31"/>
    <p:sldId id="327" r:id="rId32"/>
    <p:sldId id="328" r:id="rId33"/>
    <p:sldId id="329" r:id="rId34"/>
    <p:sldId id="332" r:id="rId35"/>
    <p:sldId id="330" r:id="rId36"/>
    <p:sldId id="331" r:id="rId37"/>
    <p:sldId id="333" r:id="rId38"/>
    <p:sldId id="312" r:id="rId39"/>
    <p:sldId id="313" r:id="rId40"/>
    <p:sldId id="314" r:id="rId41"/>
    <p:sldId id="315" r:id="rId42"/>
    <p:sldId id="317" r:id="rId43"/>
    <p:sldId id="316" r:id="rId44"/>
    <p:sldId id="319" r:id="rId45"/>
    <p:sldId id="318" r:id="rId46"/>
    <p:sldId id="320" r:id="rId47"/>
    <p:sldId id="321" r:id="rId48"/>
    <p:sldId id="322" r:id="rId49"/>
    <p:sldId id="323" r:id="rId50"/>
    <p:sldId id="32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A37"/>
    <a:srgbClr val="C00000"/>
    <a:srgbClr val="4F81BD"/>
    <a:srgbClr val="09A6CD"/>
    <a:srgbClr val="639A1A"/>
    <a:srgbClr val="455F17"/>
    <a:srgbClr val="5A7C1E"/>
    <a:srgbClr val="995E07"/>
    <a:srgbClr val="305808"/>
    <a:srgbClr val="FFE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72608" autoAdjust="0"/>
  </p:normalViewPr>
  <p:slideViewPr>
    <p:cSldViewPr>
      <p:cViewPr varScale="1">
        <p:scale>
          <a:sx n="127" d="100"/>
          <a:sy n="127" d="100"/>
        </p:scale>
        <p:origin x="9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43D0-DCFC-44D6-95E1-23FB25E79A9D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B898-394D-406C-A65F-AEB051695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0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7117"/>
            <a:ext cx="77724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9020"/>
            <a:ext cx="64008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870636"/>
            <a:ext cx="4449167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7117"/>
            <a:ext cx="77724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9020"/>
            <a:ext cx="64008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0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4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1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5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2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3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23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2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99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3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8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870636"/>
            <a:ext cx="4449167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4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7117"/>
            <a:ext cx="77724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9020"/>
            <a:ext cx="64008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6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8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6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2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34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66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8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2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0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5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27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870636"/>
            <a:ext cx="4449167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9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CABF-D6D1-41BF-AE56-F5F8233A0BC5}" type="datetimeFigureOut">
              <a:rPr lang="en-US" smtClean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CABF-D6D1-41BF-AE56-F5F8233A0B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0E6D-7B2E-4EC5-B9F8-35F4AE9AC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6261" y="3207603"/>
            <a:ext cx="721042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IELTS Speaking</a:t>
            </a:r>
          </a:p>
          <a:p>
            <a:pPr algn="ctr">
              <a:spcAft>
                <a:spcPts val="150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BY: ASAAD ALOFI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3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Fluency &amp; Cohesion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-Do you speak smoothly without long pauses?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-Do you produce new information?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-Do you link your ideas by using fluency markers?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(however, as a result, unfortunately, so, for example…)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Fluent doesn’t mean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not fast, not slow)</a:t>
            </a:r>
          </a:p>
        </p:txBody>
      </p:sp>
    </p:spTree>
    <p:extLst>
      <p:ext uri="{BB962C8B-B14F-4D97-AF65-F5344CB8AC3E}">
        <p14:creationId xmlns:p14="http://schemas.microsoft.com/office/powerpoint/2010/main" val="111713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181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2-Lexical Resources (Vocabulary)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1401" y="2286000"/>
            <a:ext cx="72104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includes :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Linking words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(nowadays, unfortunately, etc 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 words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topics about TV, sport, films , etc)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Phrasal verbs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(take off, look after, look for, etc)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Idioms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cost an arm and a leg) means expensive</a:t>
            </a:r>
          </a:p>
        </p:txBody>
      </p:sp>
    </p:spTree>
    <p:extLst>
      <p:ext uri="{BB962C8B-B14F-4D97-AF65-F5344CB8AC3E}">
        <p14:creationId xmlns:p14="http://schemas.microsoft.com/office/powerpoint/2010/main" val="258675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List of useful idioms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286000"/>
            <a:ext cx="72104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cost an arm and a leg 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( to be very expensive)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raining cats and dogs 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( to rain heavily) 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piece of cake or as easy as pie 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( very easy)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once in a blue moon 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(very rarely)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5- kill two birds with one stone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( give two reasons for something)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2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3-Grammar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Don’t make mistakes that affect the examiner’s ability to understand you.</a:t>
            </a:r>
          </a:p>
          <a:p>
            <a:pPr>
              <a:spcAft>
                <a:spcPts val="1500"/>
              </a:spcAft>
            </a:pPr>
            <a:endParaRPr lang="en-US" sz="2400" dirty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Pay attention to the 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( Subject-Verb- Agreement)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father have a nice car.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(has)</a:t>
            </a:r>
          </a:p>
        </p:txBody>
      </p:sp>
    </p:spTree>
    <p:extLst>
      <p:ext uri="{BB962C8B-B14F-4D97-AF65-F5344CB8AC3E}">
        <p14:creationId xmlns:p14="http://schemas.microsoft.com/office/powerpoint/2010/main" val="180027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4-Pronunciation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693819"/>
            <a:ext cx="72104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Pronunciation refers to the way of saying the words during your speech.</a:t>
            </a:r>
          </a:p>
          <a:p>
            <a:pPr>
              <a:spcAft>
                <a:spcPts val="15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E.G ( world, walked, girl, etc)</a:t>
            </a:r>
          </a:p>
        </p:txBody>
      </p:sp>
    </p:spTree>
    <p:extLst>
      <p:ext uri="{BB962C8B-B14F-4D97-AF65-F5344CB8AC3E}">
        <p14:creationId xmlns:p14="http://schemas.microsoft.com/office/powerpoint/2010/main" val="69090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2323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IELTS Speaking Essentials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Never answer with one word.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Show your language ability through (grammar, vocabulary, pronunciation, organization)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Avoid using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they give inaccurate information. I always play football at the weekend.</a:t>
            </a:r>
          </a:p>
          <a:p>
            <a:pPr>
              <a:spcAft>
                <a:spcPts val="15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50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5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Ways to impress the examiner.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1-Start answering the questions by some fillers like ( To be honest, Personally, I think, well it is not about, in fact)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Always paraphrase the question to sound better.</a:t>
            </a:r>
          </a:p>
          <a:p>
            <a:pPr>
              <a:spcAft>
                <a:spcPts val="1500"/>
              </a:spcAft>
            </a:pP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What did you like to read as a child?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child, I like reading.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When I was a kid, I love reading… because…</a:t>
            </a:r>
            <a:endParaRPr lang="en-US" sz="2400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9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Ways to impress the examiner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599" y="2501458"/>
            <a:ext cx="7210425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Paraphrasing statements about favorites things/people</a:t>
            </a:r>
          </a:p>
          <a:p>
            <a:pPr>
              <a:spcAft>
                <a:spcPts val="1500"/>
              </a:spcAft>
            </a:pP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What is your favorite food to eat?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favorite food is bread. ( low mark)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be honest, the X I love most is… ( high mark)</a:t>
            </a:r>
          </a:p>
        </p:txBody>
      </p:sp>
    </p:spTree>
    <p:extLst>
      <p:ext uri="{BB962C8B-B14F-4D97-AF65-F5344CB8AC3E}">
        <p14:creationId xmlns:p14="http://schemas.microsoft.com/office/powerpoint/2010/main" val="34535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Ways to impress the examiner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question is the opposite you will make a slight difference.</a:t>
            </a:r>
          </a:p>
          <a:p>
            <a:pPr>
              <a:spcAft>
                <a:spcPts val="15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What is the least food you like to eat?</a:t>
            </a:r>
          </a:p>
          <a:p>
            <a:pPr>
              <a:spcAft>
                <a:spcPts val="15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be honest, the X I love least is …because…</a:t>
            </a:r>
          </a:p>
          <a:p>
            <a:pPr>
              <a:spcAft>
                <a:spcPts val="15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be honest, I really dislike X because…</a:t>
            </a:r>
          </a:p>
        </p:txBody>
      </p:sp>
    </p:spTree>
    <p:extLst>
      <p:ext uri="{BB962C8B-B14F-4D97-AF65-F5344CB8AC3E}">
        <p14:creationId xmlns:p14="http://schemas.microsoft.com/office/powerpoint/2010/main" val="32145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Comparison Questions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Would you rather own a dog or a cat as a pet?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you prefer reading books or magazines?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you like eating fast food or traditional food?</a:t>
            </a:r>
          </a:p>
        </p:txBody>
      </p:sp>
    </p:spTree>
    <p:extLst>
      <p:ext uri="{BB962C8B-B14F-4D97-AF65-F5344CB8AC3E}">
        <p14:creationId xmlns:p14="http://schemas.microsoft.com/office/powerpoint/2010/main" val="217546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0947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IELTS Speaking Section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7153" y="3465366"/>
            <a:ext cx="7210425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many parts are there in IELTS Speaking?</a:t>
            </a:r>
          </a:p>
          <a:p>
            <a:pPr>
              <a:spcAft>
                <a:spcPts val="15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3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Comparison Questions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question has ( would you rather) use 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would prefer to) or make the opposite.</a:t>
            </a:r>
          </a:p>
          <a:p>
            <a:pPr>
              <a:spcAft>
                <a:spcPts val="1500"/>
              </a:spcAft>
            </a:pP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I would prefer to own a cat because…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☺</a:t>
            </a:r>
          </a:p>
        </p:txBody>
      </p:sp>
    </p:spTree>
    <p:extLst>
      <p:ext uri="{BB962C8B-B14F-4D97-AF65-F5344CB8AC3E}">
        <p14:creationId xmlns:p14="http://schemas.microsoft.com/office/powerpoint/2010/main" val="111971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Use Adjectives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2006" y="2514600"/>
            <a:ext cx="721042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adjectives to describe things or people.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used when things or people doing the feeling (effect)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like relaxed, annoyed, excited</a:t>
            </a:r>
          </a:p>
          <a:p>
            <a:pPr>
              <a:spcAft>
                <a:spcPts val="150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V+ing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used for things causing the feeling (cause)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like relaxing, annoying, exciting</a:t>
            </a:r>
          </a:p>
        </p:txBody>
      </p:sp>
    </p:spTree>
    <p:extLst>
      <p:ext uri="{BB962C8B-B14F-4D97-AF65-F5344CB8AC3E}">
        <p14:creationId xmlns:p14="http://schemas.microsoft.com/office/powerpoint/2010/main" val="404886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End of Part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7754" y="3440723"/>
            <a:ext cx="541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Do you have any question so far?</a:t>
            </a:r>
            <a:endParaRPr lang="ar-OM" sz="2800" dirty="0"/>
          </a:p>
        </p:txBody>
      </p:sp>
    </p:spTree>
    <p:extLst>
      <p:ext uri="{BB962C8B-B14F-4D97-AF65-F5344CB8AC3E}">
        <p14:creationId xmlns:p14="http://schemas.microsoft.com/office/powerpoint/2010/main" val="246950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IELTS Speaking Part 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9229" y="2971800"/>
            <a:ext cx="61687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The examiner will be </a:t>
            </a:r>
            <a:r>
              <a:rPr lang="en-US" sz="2800" dirty="0">
                <a:solidFill>
                  <a:srgbClr val="FF4A37"/>
                </a:solidFill>
              </a:rPr>
              <a:t>giving you a card</a:t>
            </a:r>
            <a:r>
              <a:rPr lang="en-US" sz="2800" dirty="0"/>
              <a:t>, and the card will have </a:t>
            </a:r>
            <a:r>
              <a:rPr lang="en-US" sz="2800" dirty="0">
                <a:solidFill>
                  <a:srgbClr val="FF4A37"/>
                </a:solidFill>
              </a:rPr>
              <a:t>a task on it</a:t>
            </a:r>
            <a:r>
              <a:rPr lang="en-US" sz="2800" dirty="0"/>
              <a:t>. They want you to talk about something…</a:t>
            </a:r>
            <a:endParaRPr lang="ar-OM" sz="2800" dirty="0"/>
          </a:p>
        </p:txBody>
      </p:sp>
    </p:spTree>
    <p:extLst>
      <p:ext uri="{BB962C8B-B14F-4D97-AF65-F5344CB8AC3E}">
        <p14:creationId xmlns:p14="http://schemas.microsoft.com/office/powerpoint/2010/main" val="623304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do they want you to talk about?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9229" y="2971800"/>
            <a:ext cx="616871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</a:rPr>
              <a:t>That will be nouns:</a:t>
            </a:r>
          </a:p>
          <a:p>
            <a:r>
              <a:rPr lang="en-US" sz="2800" dirty="0"/>
              <a:t>- People</a:t>
            </a:r>
          </a:p>
          <a:p>
            <a:r>
              <a:rPr lang="en-US" sz="2800" dirty="0"/>
              <a:t>- Places</a:t>
            </a:r>
          </a:p>
          <a:p>
            <a:r>
              <a:rPr lang="en-US" sz="2800" dirty="0"/>
              <a:t>- Objects</a:t>
            </a:r>
          </a:p>
          <a:p>
            <a:r>
              <a:rPr lang="en-US" sz="2800" dirty="0"/>
              <a:t>- Events</a:t>
            </a:r>
            <a:endParaRPr lang="ar-OM" sz="2800" dirty="0"/>
          </a:p>
        </p:txBody>
      </p:sp>
    </p:spTree>
    <p:extLst>
      <p:ext uri="{BB962C8B-B14F-4D97-AF65-F5344CB8AC3E}">
        <p14:creationId xmlns:p14="http://schemas.microsoft.com/office/powerpoint/2010/main" val="167452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How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5537" y="2699772"/>
            <a:ext cx="616871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</a:rPr>
              <a:t>You will be given </a:t>
            </a:r>
            <a:r>
              <a:rPr lang="en-US" sz="2800" i="1" dirty="0"/>
              <a:t>the card first.</a:t>
            </a:r>
          </a:p>
          <a:p>
            <a:pPr algn="ctr"/>
            <a:r>
              <a:rPr lang="en-US" sz="2800" i="1" dirty="0">
                <a:solidFill>
                  <a:srgbClr val="7030A0"/>
                </a:solidFill>
              </a:rPr>
              <a:t>You will be given </a:t>
            </a:r>
            <a:r>
              <a:rPr lang="en-US" sz="2800" i="1" dirty="0"/>
              <a:t>one minute to prepare (Notes)</a:t>
            </a:r>
          </a:p>
          <a:p>
            <a:pPr algn="ctr"/>
            <a:r>
              <a:rPr lang="en-US" sz="2800" i="1" dirty="0">
                <a:solidFill>
                  <a:srgbClr val="7030A0"/>
                </a:solidFill>
              </a:rPr>
              <a:t>You have to </a:t>
            </a:r>
            <a:r>
              <a:rPr lang="en-US" sz="2800" i="1" dirty="0"/>
              <a:t>talk for two minutes</a:t>
            </a:r>
          </a:p>
          <a:p>
            <a:pPr algn="ctr"/>
            <a:endParaRPr lang="en-US" sz="2800" i="1" dirty="0">
              <a:solidFill>
                <a:srgbClr val="7030A0"/>
              </a:solidFill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There are no questions in part 2.</a:t>
            </a:r>
          </a:p>
        </p:txBody>
      </p:sp>
    </p:spTree>
    <p:extLst>
      <p:ext uri="{BB962C8B-B14F-4D97-AF65-F5344CB8AC3E}">
        <p14:creationId xmlns:p14="http://schemas.microsoft.com/office/powerpoint/2010/main" val="1591362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Cue Card sample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699772"/>
            <a:ext cx="65474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Describe an interesting conversation you had with someone</a:t>
            </a:r>
          </a:p>
          <a:p>
            <a:pPr algn="ctr"/>
            <a:r>
              <a:rPr lang="en-US" sz="2000" dirty="0"/>
              <a:t>You should say: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- who the person was</a:t>
            </a:r>
          </a:p>
          <a:p>
            <a:pPr algn="ctr"/>
            <a:r>
              <a:rPr lang="en-US" sz="2000" dirty="0"/>
              <a:t>- where the conversation took place</a:t>
            </a:r>
          </a:p>
          <a:p>
            <a:pPr algn="ctr"/>
            <a:r>
              <a:rPr lang="en-US" sz="2000" dirty="0"/>
              <a:t>- what you talked about</a:t>
            </a:r>
          </a:p>
          <a:p>
            <a:pPr algn="ctr"/>
            <a:r>
              <a:rPr lang="en-US" sz="2000" dirty="0"/>
              <a:t>And explain why you found the conversation interesting.</a:t>
            </a:r>
          </a:p>
        </p:txBody>
      </p:sp>
    </p:spTree>
    <p:extLst>
      <p:ext uri="{BB962C8B-B14F-4D97-AF65-F5344CB8AC3E}">
        <p14:creationId xmlns:p14="http://schemas.microsoft.com/office/powerpoint/2010/main" val="3520302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699772"/>
            <a:ext cx="65474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Introduction: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1) I am going to describe . . .</a:t>
            </a:r>
          </a:p>
          <a:p>
            <a:pPr algn="ctr"/>
            <a:r>
              <a:rPr lang="en-US" sz="2800" dirty="0"/>
              <a:t>2) The X I would like to describe is . . .</a:t>
            </a:r>
          </a:p>
          <a:p>
            <a:pPr algn="ctr"/>
            <a:r>
              <a:rPr lang="en-US" sz="2800" dirty="0"/>
              <a:t>3) I am going to talk about  an X . . .</a:t>
            </a:r>
          </a:p>
        </p:txBody>
      </p:sp>
    </p:spTree>
    <p:extLst>
      <p:ext uri="{BB962C8B-B14F-4D97-AF65-F5344CB8AC3E}">
        <p14:creationId xmlns:p14="http://schemas.microsoft.com/office/powerpoint/2010/main" val="2564487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1) the one I’d like to tell you about is…</a:t>
            </a:r>
            <a:b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2) my </a:t>
            </a:r>
            <a:r>
              <a:rPr lang="en-US" sz="2400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favourite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was…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3) I’d like to talk about...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4) Let me tell you about…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5) Personally, I would have to say…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6) the one who/that stands out is… 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7) I’m going to tell you about...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36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1) the one I’d like to tell you about is…</a:t>
            </a:r>
          </a:p>
          <a:p>
            <a:pPr algn="l"/>
            <a:b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Describe something you do to stay healthy.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 do many things that contribute to a healthy lifestyle but </a:t>
            </a:r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one I’d like to tell you about is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1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0947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IELTS Speaking Section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568" y="2825262"/>
            <a:ext cx="7210425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IELTS Speaking test lasts about 11 to 14 minutes. It has three parts  and it’s worth is 25% of your IELTS score.  </a:t>
            </a:r>
          </a:p>
          <a:p>
            <a:pPr>
              <a:spcAft>
                <a:spcPts val="15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00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2) my </a:t>
            </a:r>
            <a:r>
              <a:rPr lang="en-US" sz="2400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favourite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was…</a:t>
            </a:r>
          </a:p>
          <a:p>
            <a:pPr algn="l"/>
            <a:endParaRPr lang="en-US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Describe a TV </a:t>
            </a:r>
            <a:r>
              <a:rPr lang="en-US" sz="2400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you have watched recently.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 have watched several good TV </a:t>
            </a:r>
            <a:r>
              <a:rPr lang="en-US" sz="2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programmes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recently but </a:t>
            </a:r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my </a:t>
            </a:r>
            <a:r>
              <a:rPr lang="en-US" sz="2400" b="1" i="0" u="sng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favourite</a:t>
            </a:r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was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93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3) I’d like to talk about...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Describe a day out that you enjoyed.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I’d like to talk about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the time I went to…</a:t>
            </a:r>
          </a:p>
          <a:p>
            <a:pPr algn="l"/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47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4) Let me tell you about…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Describe a special friend.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 me tell you about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my friend Ahmed.</a:t>
            </a:r>
          </a:p>
          <a:p>
            <a:pPr algn="l"/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17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5) Personally, I would have to say…</a:t>
            </a:r>
          </a:p>
          <a:p>
            <a:pPr algn="l"/>
            <a:endParaRPr lang="en-US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 the meaning of happiness for you.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Personally, I would have to say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that being happy...</a:t>
            </a:r>
          </a:p>
          <a:p>
            <a:pPr algn="l"/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66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6) the one who/that stands out is… 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Describe the best teacher you have ever had. 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I’ve been lucky enough to have had several really good teachers but </a:t>
            </a:r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one who stands out is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5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224" y="1600199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414" y="2668994"/>
            <a:ext cx="7828176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7) I’m going to tell you about...</a:t>
            </a:r>
          </a:p>
          <a:p>
            <a:pPr algn="l"/>
            <a:endParaRPr lang="en-US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Describe a photograph you particularly like.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I’m going to tell you about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a photograph I took...</a:t>
            </a:r>
          </a:p>
          <a:p>
            <a:pPr algn="l"/>
            <a:endParaRPr lang="en-US" sz="2400" b="1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Then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(I’ve chosen this… because…)</a:t>
            </a:r>
            <a:endParaRPr lang="en-US" sz="24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06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9144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2 Tips ( Super Strategy)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362200"/>
            <a:ext cx="6903683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800" dirty="0"/>
          </a:p>
          <a:p>
            <a:r>
              <a:rPr lang="en-US" sz="2800" dirty="0"/>
              <a:t>I am going to talk about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, It is one of the most  </a:t>
            </a:r>
            <a:r>
              <a:rPr lang="en-US" sz="2800" dirty="0">
                <a:solidFill>
                  <a:srgbClr val="FF0000"/>
                </a:solidFill>
              </a:rPr>
              <a:t>…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…  X </a:t>
            </a:r>
            <a:r>
              <a:rPr lang="en-US" sz="2800"/>
              <a:t>I </a:t>
            </a:r>
            <a:r>
              <a:rPr lang="en-US" sz="2800" dirty="0"/>
              <a:t>have ever </a:t>
            </a:r>
            <a:r>
              <a:rPr lang="en-US" sz="2800" dirty="0">
                <a:solidFill>
                  <a:srgbClr val="FF0000"/>
                </a:solidFill>
              </a:rPr>
              <a:t>… </a:t>
            </a:r>
            <a:r>
              <a:rPr lang="en-US" sz="2800" dirty="0"/>
              <a:t>in my life.</a:t>
            </a:r>
          </a:p>
          <a:p>
            <a:r>
              <a:rPr lang="en-US" sz="2800" dirty="0"/>
              <a:t>I didn’t choose this particular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to talk about because it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  <a:r>
              <a:rPr lang="en-US" sz="2800" dirty="0"/>
              <a:t> only ,but because it also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  <a:p>
            <a:r>
              <a:rPr lang="en-US" sz="2800" dirty="0"/>
              <a:t>That’s why</a:t>
            </a:r>
            <a:r>
              <a:rPr lang="en-US" sz="2800" dirty="0">
                <a:solidFill>
                  <a:srgbClr val="FF0000"/>
                </a:solidFill>
              </a:rPr>
              <a:t>!!(STOP)  </a:t>
            </a:r>
            <a:r>
              <a:rPr lang="en-US" sz="2800" dirty="0"/>
              <a:t>and in order to kill two birds with one stone I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  <a:p>
            <a:endParaRPr lang="en-US" sz="2800" dirty="0"/>
          </a:p>
          <a:p>
            <a:r>
              <a:rPr lang="en-US" sz="2800" dirty="0"/>
              <a:t>Then start adding details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286157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9144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362200"/>
            <a:ext cx="69036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800" dirty="0"/>
          </a:p>
          <a:p>
            <a:r>
              <a:rPr lang="en-US" sz="2800" dirty="0"/>
              <a:t>Follow up questions related to Part 2 topic or any relevant one.</a:t>
            </a:r>
          </a:p>
          <a:p>
            <a:endParaRPr lang="en-US" sz="2800" dirty="0"/>
          </a:p>
          <a:p>
            <a:r>
              <a:rPr lang="en-US" sz="2800" dirty="0"/>
              <a:t>Try to answer for 30 seconds at least.</a:t>
            </a:r>
          </a:p>
        </p:txBody>
      </p:sp>
    </p:spTree>
    <p:extLst>
      <p:ext uri="{BB962C8B-B14F-4D97-AF65-F5344CB8AC3E}">
        <p14:creationId xmlns:p14="http://schemas.microsoft.com/office/powerpoint/2010/main" val="433890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9144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Common questions for Part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112" y="2583015"/>
            <a:ext cx="690368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1- Opinion</a:t>
            </a:r>
          </a:p>
          <a:p>
            <a:r>
              <a:rPr lang="en-US" sz="2800" dirty="0"/>
              <a:t>2- Hypothetical</a:t>
            </a:r>
          </a:p>
          <a:p>
            <a:r>
              <a:rPr lang="en-US" sz="2800" dirty="0"/>
              <a:t>3- Compare &amp; Contrast</a:t>
            </a:r>
          </a:p>
          <a:p>
            <a:r>
              <a:rPr lang="en-US" sz="2800" dirty="0"/>
              <a:t>4- Change</a:t>
            </a:r>
          </a:p>
          <a:p>
            <a:r>
              <a:rPr lang="en-US" sz="2800" dirty="0"/>
              <a:t>5- Future</a:t>
            </a:r>
          </a:p>
          <a:p>
            <a:r>
              <a:rPr lang="en-US" sz="2800" dirty="0"/>
              <a:t>6- Benefits</a:t>
            </a:r>
          </a:p>
        </p:txBody>
      </p:sp>
    </p:spTree>
    <p:extLst>
      <p:ext uri="{BB962C8B-B14F-4D97-AF65-F5344CB8AC3E}">
        <p14:creationId xmlns:p14="http://schemas.microsoft.com/office/powerpoint/2010/main" val="1381827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9144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6088" y="964679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1- Opinion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112" y="2583015"/>
            <a:ext cx="6903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87050-5670-A988-4252-72E44AFD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96" y="1468406"/>
            <a:ext cx="7772400" cy="50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0947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IELTS Speaking Part 1 Questions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568" y="2825262"/>
            <a:ext cx="7210425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questions in IELTS Speaking part 1 are always like yes/no questions followed by Wh questions.</a:t>
            </a:r>
          </a:p>
          <a:p>
            <a:pPr>
              <a:spcAft>
                <a:spcPts val="15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 you like watching TV?  - Yes, I…</a:t>
            </a:r>
          </a:p>
          <a:p>
            <a:pPr>
              <a:spcAft>
                <a:spcPts val="15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What kind of movies do you watch?</a:t>
            </a:r>
          </a:p>
          <a:p>
            <a:pPr>
              <a:spcAft>
                <a:spcPts val="15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Who do you watch the film with?</a:t>
            </a:r>
          </a:p>
          <a:p>
            <a:pPr>
              <a:spcAft>
                <a:spcPts val="15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do…?  </a:t>
            </a:r>
          </a:p>
          <a:p>
            <a:pPr>
              <a:spcAft>
                <a:spcPts val="15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74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9144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6088" y="964679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Opinion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112" y="2583015"/>
            <a:ext cx="6903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AE5CA-F681-EF1D-F44F-EBE3FFB8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60" y="1993759"/>
            <a:ext cx="7772400" cy="38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9144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1556228"/>
            <a:ext cx="677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Hypothetical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2C863-6F78-2E24-CE7E-5064EBC1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0" y="2209800"/>
            <a:ext cx="7772400" cy="42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3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9144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1556228"/>
            <a:ext cx="677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2- Hypothetical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DB717-A4E2-21D4-A70B-431D190E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7" y="2084672"/>
            <a:ext cx="7772400" cy="42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3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10668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595" y="1180627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3- Compare &amp; Contrast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D663D-65FF-15AC-DA31-BD9A68FC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0" y="1817674"/>
            <a:ext cx="7772400" cy="47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7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10668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595" y="1180627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Compare &amp; Contrast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963" y="2580144"/>
            <a:ext cx="6903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CE3E0-6AED-5E36-6000-41D11345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1" y="1815902"/>
            <a:ext cx="7772400" cy="47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92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10668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595" y="1180627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4- Change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963" y="2580144"/>
            <a:ext cx="6903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AE4BE-ACCF-2F1D-01F4-D8C70E569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68" y="1703847"/>
            <a:ext cx="7772400" cy="47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6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10668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595" y="1180627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5-Future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963" y="2580144"/>
            <a:ext cx="6903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33583-D8F0-F488-7287-61EC9A21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9195"/>
            <a:ext cx="7772400" cy="47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85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10668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595" y="1180627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6- Benefits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963" y="2580144"/>
            <a:ext cx="6903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F05AC-26AC-0F3E-C9A3-FA36DD35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14" y="1969054"/>
            <a:ext cx="7772400" cy="47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65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1066800"/>
            <a:ext cx="8305800" cy="56388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963" y="3274605"/>
            <a:ext cx="6776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THE 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963" y="2580144"/>
            <a:ext cx="6903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56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0947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IELTS Speaking Section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568" y="2362200"/>
            <a:ext cx="7210425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 1 ( Simple questions about your, family, home, life, country)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 2 (a card to describe someone, something, place or event)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 3 ( follow up questions about part 2)</a:t>
            </a:r>
          </a:p>
          <a:p>
            <a:pPr>
              <a:spcAft>
                <a:spcPts val="15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5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0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0947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IELTS Speaking Part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topic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always: Do you work or you study? Where do you live?</a:t>
            </a:r>
          </a:p>
          <a:p>
            <a:pPr>
              <a:spcAft>
                <a:spcPts val="15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2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3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topics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 be about anything general.(rain, movies, color, habits, etc)</a:t>
            </a:r>
          </a:p>
        </p:txBody>
      </p:sp>
    </p:spTree>
    <p:extLst>
      <p:ext uri="{BB962C8B-B14F-4D97-AF65-F5344CB8AC3E}">
        <p14:creationId xmlns:p14="http://schemas.microsoft.com/office/powerpoint/2010/main" val="328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0947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IELTS Speaking Part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Remember that !!</a:t>
            </a:r>
          </a:p>
          <a:p>
            <a:pPr>
              <a:spcAft>
                <a:spcPts val="15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examiner doesn’t care about your answer(Yes/ No).</a:t>
            </a:r>
          </a:p>
          <a:p>
            <a:pPr>
              <a:spcAft>
                <a:spcPts val="15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want to see </a:t>
            </a:r>
            <a:r>
              <a:rPr lang="en-US" sz="2800" b="1" i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how you communicate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43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Rules give you a high score in Part1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Make sure you to answer the question.</a:t>
            </a:r>
          </a:p>
          <a:p>
            <a:pPr>
              <a:spcAft>
                <a:spcPts val="150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(show your English ability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grammar,vocabulary,pronunciation,organization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826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/>
          <p:cNvSpPr>
            <a:spLocks/>
          </p:cNvSpPr>
          <p:nvPr/>
        </p:nvSpPr>
        <p:spPr bwMode="auto">
          <a:xfrm>
            <a:off x="3292053" y="5614609"/>
            <a:ext cx="6291" cy="147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4" y="2"/>
              </a:cxn>
              <a:cxn ang="0">
                <a:pos x="5" y="4"/>
              </a:cxn>
              <a:cxn ang="0">
                <a:pos x="5" y="7"/>
              </a:cxn>
              <a:cxn ang="0">
                <a:pos x="6" y="10"/>
              </a:cxn>
              <a:cxn ang="0">
                <a:pos x="6" y="16"/>
              </a:cxn>
              <a:cxn ang="0">
                <a:pos x="5" y="15"/>
              </a:cxn>
              <a:cxn ang="0">
                <a:pos x="4" y="11"/>
              </a:cxn>
              <a:cxn ang="0">
                <a:pos x="3" y="6"/>
              </a:cxn>
              <a:cxn ang="0">
                <a:pos x="0" y="0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4" y="0"/>
                </a:lnTo>
                <a:lnTo>
                  <a:pt x="4" y="2"/>
                </a:lnTo>
                <a:lnTo>
                  <a:pt x="5" y="4"/>
                </a:lnTo>
                <a:lnTo>
                  <a:pt x="5" y="7"/>
                </a:lnTo>
                <a:lnTo>
                  <a:pt x="6" y="10"/>
                </a:lnTo>
                <a:lnTo>
                  <a:pt x="6" y="16"/>
                </a:lnTo>
                <a:lnTo>
                  <a:pt x="5" y="15"/>
                </a:lnTo>
                <a:lnTo>
                  <a:pt x="4" y="11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balanced" dir="t">
              <a:rot lat="0" lon="0" rev="4200000"/>
            </a:lightRig>
          </a:scene3d>
          <a:sp3d prstMaterial="metal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28" y="1524000"/>
            <a:ext cx="7550772" cy="3962400"/>
          </a:xfrm>
          <a:prstGeom prst="roundRect">
            <a:avLst>
              <a:gd name="adj" fmla="val 5403"/>
            </a:avLst>
          </a:prstGeom>
          <a:gradFill>
            <a:gsLst>
              <a:gs pos="49000">
                <a:srgbClr val="EEEEEE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1228" y="2209800"/>
            <a:ext cx="7550772" cy="0"/>
          </a:xfrm>
          <a:prstGeom prst="line">
            <a:avLst/>
          </a:prstGeom>
          <a:ln>
            <a:solidFill>
              <a:srgbClr val="FF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8194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172" y="34290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144" y="40386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116" y="46482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088" y="5257800"/>
            <a:ext cx="75507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6400"/>
            <a:ext cx="677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How will you be assessed in All parts?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2826458"/>
            <a:ext cx="7210425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Fluency &amp; Cohesion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2-Lexical Resources (Vocabulary)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3-Grammar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4-Pronunciation </a:t>
            </a:r>
          </a:p>
        </p:txBody>
      </p:sp>
    </p:spTree>
    <p:extLst>
      <p:ext uri="{BB962C8B-B14F-4D97-AF65-F5344CB8AC3E}">
        <p14:creationId xmlns:p14="http://schemas.microsoft.com/office/powerpoint/2010/main" val="40763405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1130-crm-circular-squared-powerpoint-diagram-with-arrows</Template>
  <TotalTime>0</TotalTime>
  <Words>1498</Words>
  <Application>Microsoft Macintosh PowerPoint</Application>
  <PresentationFormat>On-screen Show (4:3)</PresentationFormat>
  <Paragraphs>195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Apple Chancery</vt:lpstr>
      <vt:lpstr>Arial</vt:lpstr>
      <vt:lpstr>Calibri</vt:lpstr>
      <vt:lpstr>Times New Roman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2013-12-12T01:17:20Z</dcterms:created>
  <dcterms:modified xsi:type="dcterms:W3CDTF">2024-11-04T06:26:07Z</dcterms:modified>
</cp:coreProperties>
</file>